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2" r:id="rId3"/>
    <p:sldId id="263" r:id="rId4"/>
    <p:sldId id="257" r:id="rId5"/>
    <p:sldId id="264" r:id="rId6"/>
    <p:sldId id="265" r:id="rId7"/>
    <p:sldId id="266" r:id="rId8"/>
    <p:sldId id="258" r:id="rId9"/>
    <p:sldId id="259" r:id="rId10"/>
    <p:sldId id="267" r:id="rId11"/>
    <p:sldId id="268" r:id="rId12"/>
    <p:sldId id="269" r:id="rId13"/>
    <p:sldId id="270" r:id="rId14"/>
    <p:sldId id="271" r:id="rId15"/>
    <p:sldId id="260" r:id="rId16"/>
    <p:sldId id="272" r:id="rId17"/>
    <p:sldId id="273" r:id="rId18"/>
    <p:sldId id="26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4" autoAdjust="0"/>
    <p:restoredTop sz="94660"/>
  </p:normalViewPr>
  <p:slideViewPr>
    <p:cSldViewPr snapToGrid="0">
      <p:cViewPr varScale="1">
        <p:scale>
          <a:sx n="73" d="100"/>
          <a:sy n="73"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8/8/2020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8/8/2020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8/8/2020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mhc-schl.gc.ca/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anada.ca/content/dam/canada/financial-consumer-agency/migration/eng/resources/educationalprograms/ft-of/documents/mortgages-4-5-eng.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anada.ca/en/financial-consumer-agency/services/financial-toolkit/mortgages/mortgages-5.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tools-ioutils.fcac-acfc.gc.ca/yft-vof/eng/mortgages-4-3.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98024"/>
            <a:ext cx="8991600" cy="1645920"/>
          </a:xfrm>
        </p:spPr>
        <p:txBody>
          <a:bodyPr/>
          <a:lstStyle/>
          <a:p>
            <a:r>
              <a:rPr lang="en-US" b="1" dirty="0" smtClean="0"/>
              <a:t>Total costs of a mortgage</a:t>
            </a:r>
            <a:endParaRPr lang="en-US" b="1" dirty="0"/>
          </a:p>
        </p:txBody>
      </p:sp>
      <p:sp>
        <p:nvSpPr>
          <p:cNvPr id="3" name="Subtitle 2"/>
          <p:cNvSpPr>
            <a:spLocks noGrp="1"/>
          </p:cNvSpPr>
          <p:nvPr>
            <p:ph type="subTitle" idx="1"/>
          </p:nvPr>
        </p:nvSpPr>
        <p:spPr>
          <a:xfrm>
            <a:off x="1600200" y="3185141"/>
            <a:ext cx="6411686" cy="3145537"/>
          </a:xfrm>
        </p:spPr>
        <p:txBody>
          <a:bodyPr>
            <a:normAutofit/>
          </a:bodyPr>
          <a:lstStyle/>
          <a:p>
            <a:r>
              <a:rPr lang="en-US" sz="2400" dirty="0" smtClean="0"/>
              <a:t>Case Study</a:t>
            </a:r>
            <a:r>
              <a:rPr lang="en-US" sz="2400" dirty="0"/>
              <a:t>: </a:t>
            </a:r>
            <a:r>
              <a:rPr lang="en-US" sz="2400" dirty="0" smtClean="0"/>
              <a:t> Costs </a:t>
            </a:r>
            <a:r>
              <a:rPr lang="en-US" sz="2400" dirty="0"/>
              <a:t>of buying a home</a:t>
            </a:r>
          </a:p>
          <a:p>
            <a:r>
              <a:rPr lang="en-US" sz="2400" dirty="0" smtClean="0"/>
              <a:t>Planning </a:t>
            </a:r>
            <a:r>
              <a:rPr lang="en-US" sz="2400" dirty="0"/>
              <a:t>your purchase</a:t>
            </a:r>
          </a:p>
          <a:p>
            <a:r>
              <a:rPr lang="en-US" sz="2400" dirty="0" smtClean="0"/>
              <a:t>Protecting </a:t>
            </a:r>
            <a:r>
              <a:rPr lang="en-US" sz="2400" dirty="0"/>
              <a:t>your mortgage</a:t>
            </a:r>
          </a:p>
          <a:p>
            <a:r>
              <a:rPr lang="en-US" sz="2400" dirty="0" smtClean="0"/>
              <a:t>Questions </a:t>
            </a:r>
            <a:r>
              <a:rPr lang="en-US" sz="2400" dirty="0"/>
              <a:t>to ask about mortgages</a:t>
            </a:r>
          </a:p>
          <a:p>
            <a:r>
              <a:rPr lang="en-US" sz="2400" dirty="0" smtClean="0"/>
              <a:t>Summary </a:t>
            </a:r>
            <a:r>
              <a:rPr lang="en-US" sz="2400" dirty="0"/>
              <a:t>of key messages</a:t>
            </a:r>
          </a:p>
        </p:txBody>
      </p:sp>
      <p:pic>
        <p:nvPicPr>
          <p:cNvPr id="4" name="Picture 3" descr="Village Icon Hous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0" y="2843944"/>
            <a:ext cx="4254136" cy="3155151"/>
          </a:xfrm>
          <a:prstGeom prst="rect">
            <a:avLst/>
          </a:prstGeom>
        </p:spPr>
      </p:pic>
    </p:spTree>
    <p:extLst>
      <p:ext uri="{BB962C8B-B14F-4D97-AF65-F5344CB8AC3E}">
        <p14:creationId xmlns:p14="http://schemas.microsoft.com/office/powerpoint/2010/main" val="405922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947" y="285423"/>
            <a:ext cx="7729728" cy="1188720"/>
          </a:xfrm>
        </p:spPr>
        <p:txBody>
          <a:bodyPr/>
          <a:lstStyle/>
          <a:p>
            <a:r>
              <a:rPr lang="en-US" b="1" dirty="0" smtClean="0"/>
              <a:t>Insurance that protects the lender</a:t>
            </a:r>
            <a:endParaRPr lang="en-US" b="1" dirty="0"/>
          </a:p>
        </p:txBody>
      </p:sp>
      <p:sp>
        <p:nvSpPr>
          <p:cNvPr id="3" name="Content Placeholder 2"/>
          <p:cNvSpPr>
            <a:spLocks noGrp="1"/>
          </p:cNvSpPr>
          <p:nvPr>
            <p:ph idx="1"/>
          </p:nvPr>
        </p:nvSpPr>
        <p:spPr>
          <a:xfrm>
            <a:off x="446314" y="1710580"/>
            <a:ext cx="11349446" cy="5147419"/>
          </a:xfrm>
        </p:spPr>
        <p:txBody>
          <a:bodyPr>
            <a:normAutofit/>
          </a:bodyPr>
          <a:lstStyle/>
          <a:p>
            <a:r>
              <a:rPr lang="en-US" sz="2400" b="1" dirty="0" smtClean="0"/>
              <a:t>Mortgage </a:t>
            </a:r>
            <a:r>
              <a:rPr lang="en-US" sz="2400" b="1" dirty="0"/>
              <a:t>default insurance</a:t>
            </a:r>
            <a:r>
              <a:rPr lang="en-US" sz="2400" dirty="0"/>
              <a:t> protects the lender if you don't make your mortgage payments. It's required for all mortgages where the down payment is less than 20 percent of the purchase price.</a:t>
            </a:r>
          </a:p>
          <a:p>
            <a:pPr lvl="1"/>
            <a:r>
              <a:rPr lang="en-US" sz="2400" dirty="0"/>
              <a:t>Often it's added to the mortgage, so you pay for it over the life of the mortgage—and you pay interest on it, too.</a:t>
            </a:r>
          </a:p>
          <a:p>
            <a:pPr lvl="1"/>
            <a:r>
              <a:rPr lang="en-US" sz="2400" dirty="0"/>
              <a:t>Some lenders ask you to make a separate lump-sum payment for the cost of the insurance.</a:t>
            </a:r>
          </a:p>
          <a:p>
            <a:pPr lvl="1"/>
            <a:r>
              <a:rPr lang="en-US" sz="2400" dirty="0"/>
              <a:t>The table below shows the cost of standard mortgage default insurance provided by the </a:t>
            </a:r>
            <a:r>
              <a:rPr lang="en-US" sz="2400" u="sng" dirty="0">
                <a:hlinkClick r:id="rId2"/>
              </a:rPr>
              <a:t>Canada Mortgage and Housing Corporation</a:t>
            </a:r>
            <a:r>
              <a:rPr lang="en-US" sz="2400" dirty="0"/>
              <a:t>. (Your lender can also use independent mortgage default insurers.) The rate is calculated as a percentage of the value of the mortgage loan, and may vary in certain conditions.</a:t>
            </a:r>
          </a:p>
          <a:p>
            <a:endParaRPr lang="en-US" dirty="0"/>
          </a:p>
        </p:txBody>
      </p:sp>
    </p:spTree>
    <p:extLst>
      <p:ext uri="{BB962C8B-B14F-4D97-AF65-F5344CB8AC3E}">
        <p14:creationId xmlns:p14="http://schemas.microsoft.com/office/powerpoint/2010/main" val="83854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947" y="233172"/>
            <a:ext cx="7729728" cy="1188720"/>
          </a:xfrm>
        </p:spPr>
        <p:txBody>
          <a:bodyPr/>
          <a:lstStyle/>
          <a:p>
            <a:r>
              <a:rPr lang="en-US" b="1" dirty="0" smtClean="0"/>
              <a:t>example</a:t>
            </a:r>
            <a:endParaRPr lang="en-US" b="1" dirty="0"/>
          </a:p>
        </p:txBody>
      </p:sp>
      <p:pic>
        <p:nvPicPr>
          <p:cNvPr id="4" name="Content Placeholder 3"/>
          <p:cNvPicPr>
            <a:picLocks noGrp="1" noChangeAspect="1"/>
          </p:cNvPicPr>
          <p:nvPr>
            <p:ph idx="1"/>
          </p:nvPr>
        </p:nvPicPr>
        <p:blipFill>
          <a:blip r:embed="rId2"/>
          <a:stretch>
            <a:fillRect/>
          </a:stretch>
        </p:blipFill>
        <p:spPr>
          <a:xfrm>
            <a:off x="483326" y="1532551"/>
            <a:ext cx="11338560" cy="5194821"/>
          </a:xfrm>
          <a:prstGeom prst="rect">
            <a:avLst/>
          </a:prstGeom>
        </p:spPr>
      </p:pic>
    </p:spTree>
    <p:extLst>
      <p:ext uri="{BB962C8B-B14F-4D97-AF65-F5344CB8AC3E}">
        <p14:creationId xmlns:p14="http://schemas.microsoft.com/office/powerpoint/2010/main" val="239186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947" y="233172"/>
            <a:ext cx="7729728" cy="1188720"/>
          </a:xfrm>
        </p:spPr>
        <p:txBody>
          <a:bodyPr/>
          <a:lstStyle/>
          <a:p>
            <a:r>
              <a:rPr lang="en-US" b="1" dirty="0" smtClean="0"/>
              <a:t>Protecting your mortgage</a:t>
            </a:r>
            <a:endParaRPr lang="en-US" b="1" dirty="0"/>
          </a:p>
        </p:txBody>
      </p:sp>
      <p:sp>
        <p:nvSpPr>
          <p:cNvPr id="3" name="Content Placeholder 2"/>
          <p:cNvSpPr>
            <a:spLocks noGrp="1"/>
          </p:cNvSpPr>
          <p:nvPr>
            <p:ph idx="1"/>
          </p:nvPr>
        </p:nvSpPr>
        <p:spPr>
          <a:xfrm>
            <a:off x="731519" y="1841864"/>
            <a:ext cx="10842171" cy="4741816"/>
          </a:xfrm>
        </p:spPr>
        <p:txBody>
          <a:bodyPr>
            <a:normAutofit lnSpcReduction="10000"/>
          </a:bodyPr>
          <a:lstStyle/>
          <a:p>
            <a:pPr marL="0" indent="0">
              <a:buNone/>
            </a:pPr>
            <a:r>
              <a:rPr lang="en-US" sz="2400" b="1" u="sng" dirty="0" smtClean="0"/>
              <a:t>Continued from chart in previous slide:</a:t>
            </a:r>
          </a:p>
          <a:p>
            <a:pPr marL="0" indent="0">
              <a:buNone/>
            </a:pPr>
            <a:endParaRPr lang="en-US" sz="2400" b="1" u="sng" dirty="0" smtClean="0"/>
          </a:p>
          <a:p>
            <a:r>
              <a:rPr lang="en-US" sz="2400" dirty="0" smtClean="0"/>
              <a:t>Traditional </a:t>
            </a:r>
            <a:r>
              <a:rPr lang="en-US" sz="2400" dirty="0"/>
              <a:t>sources of down payment include: applicant’s savings, Registered Retirement Savings Plan (RRSP) withdrawal, funds borrowed against proven assets, sweat equity (that is, when the buyer contributes work instead of money, which can be up to 50% of minimum required equity), land unencumbered, proceeds from sale of another property, non-repayable gift from immediate relative, equity grant (non-repayable grant from federal, provincial or municipal agency). </a:t>
            </a:r>
            <a:endParaRPr lang="en-US" sz="2400" dirty="0" smtClean="0"/>
          </a:p>
          <a:p>
            <a:endParaRPr lang="en-US" sz="2400" dirty="0"/>
          </a:p>
          <a:p>
            <a:r>
              <a:rPr lang="en-US" sz="2400" dirty="0">
                <a:solidFill>
                  <a:srgbClr val="C00000"/>
                </a:solidFill>
              </a:rPr>
              <a:t>Non-traditional sources of down payment include: any source that is arm’s length to and not tied to the purchase or sale of the property, such as borrowed funds, gifts, 100% sweat equity, lender cash-back incentives.</a:t>
            </a:r>
          </a:p>
        </p:txBody>
      </p:sp>
    </p:spTree>
    <p:extLst>
      <p:ext uri="{BB962C8B-B14F-4D97-AF65-F5344CB8AC3E}">
        <p14:creationId xmlns:p14="http://schemas.microsoft.com/office/powerpoint/2010/main" val="65966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947" y="233172"/>
            <a:ext cx="7729728" cy="1188720"/>
          </a:xfrm>
        </p:spPr>
        <p:txBody>
          <a:bodyPr/>
          <a:lstStyle/>
          <a:p>
            <a:r>
              <a:rPr lang="en-US" b="1" dirty="0" smtClean="0"/>
              <a:t>Insurance that protects the homeowner</a:t>
            </a:r>
            <a:endParaRPr lang="en-US" b="1" dirty="0"/>
          </a:p>
        </p:txBody>
      </p:sp>
      <p:sp>
        <p:nvSpPr>
          <p:cNvPr id="3" name="Content Placeholder 2"/>
          <p:cNvSpPr>
            <a:spLocks noGrp="1"/>
          </p:cNvSpPr>
          <p:nvPr>
            <p:ph idx="1"/>
          </p:nvPr>
        </p:nvSpPr>
        <p:spPr>
          <a:xfrm>
            <a:off x="431074" y="1881051"/>
            <a:ext cx="11273245" cy="4624251"/>
          </a:xfrm>
        </p:spPr>
        <p:txBody>
          <a:bodyPr>
            <a:normAutofit/>
          </a:bodyPr>
          <a:lstStyle/>
          <a:p>
            <a:pPr marL="0" indent="0">
              <a:buNone/>
            </a:pPr>
            <a:r>
              <a:rPr lang="en-US" sz="2400" dirty="0">
                <a:solidFill>
                  <a:schemeClr val="tx1"/>
                </a:solidFill>
              </a:rPr>
              <a:t>Mortgage life insurance covers your mortgage payments if you die. If that happens, your family will not have to worry about losing their home as well. Mortgage life insurance expires when the mortgage is paid off.</a:t>
            </a:r>
          </a:p>
          <a:p>
            <a:r>
              <a:rPr lang="en-US" sz="2400" dirty="0">
                <a:solidFill>
                  <a:srgbClr val="C00000"/>
                </a:solidFill>
              </a:rPr>
              <a:t>While your premium payments stay the same, the insurance benefit declines to match the amount remaining on your mortgage.</a:t>
            </a:r>
          </a:p>
          <a:p>
            <a:r>
              <a:rPr lang="en-US" sz="2400" dirty="0">
                <a:solidFill>
                  <a:schemeClr val="tx1"/>
                </a:solidFill>
              </a:rPr>
              <a:t>Mortgage life insurance may be offered by the financial institution that provides your mortgage. (It is an optional service, although the institution may offer a preferred rate if you buy the insurance.)</a:t>
            </a:r>
          </a:p>
          <a:p>
            <a:r>
              <a:rPr lang="en-US" sz="2400" dirty="0">
                <a:solidFill>
                  <a:srgbClr val="C00000"/>
                </a:solidFill>
              </a:rPr>
              <a:t>When banks offer mortgage life insurance, they must follow a code of conduct, which requires that they explain, among other things, the details of the policy, the charges and the conditions to cancel.</a:t>
            </a:r>
          </a:p>
        </p:txBody>
      </p:sp>
    </p:spTree>
    <p:extLst>
      <p:ext uri="{BB962C8B-B14F-4D97-AF65-F5344CB8AC3E}">
        <p14:creationId xmlns:p14="http://schemas.microsoft.com/office/powerpoint/2010/main" val="301445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947" y="233172"/>
            <a:ext cx="7729728" cy="1188720"/>
          </a:xfrm>
        </p:spPr>
        <p:txBody>
          <a:bodyPr/>
          <a:lstStyle/>
          <a:p>
            <a:r>
              <a:rPr lang="en-US" b="1" dirty="0" smtClean="0"/>
              <a:t>Insurance that protects the homeowner</a:t>
            </a:r>
            <a:endParaRPr lang="en-US" b="1" dirty="0"/>
          </a:p>
        </p:txBody>
      </p:sp>
      <p:sp>
        <p:nvSpPr>
          <p:cNvPr id="3" name="Content Placeholder 2"/>
          <p:cNvSpPr>
            <a:spLocks noGrp="1"/>
          </p:cNvSpPr>
          <p:nvPr>
            <p:ph idx="1"/>
          </p:nvPr>
        </p:nvSpPr>
        <p:spPr>
          <a:xfrm>
            <a:off x="420188" y="1554480"/>
            <a:ext cx="11273245" cy="5081451"/>
          </a:xfrm>
        </p:spPr>
        <p:txBody>
          <a:bodyPr>
            <a:normAutofit lnSpcReduction="10000"/>
          </a:bodyPr>
          <a:lstStyle/>
          <a:p>
            <a:r>
              <a:rPr lang="en-US" sz="2400" b="1" dirty="0">
                <a:solidFill>
                  <a:schemeClr val="tx1"/>
                </a:solidFill>
              </a:rPr>
              <a:t>Mortgage disability insurance </a:t>
            </a:r>
            <a:r>
              <a:rPr lang="en-US" sz="2400" dirty="0">
                <a:solidFill>
                  <a:schemeClr val="tx1"/>
                </a:solidFill>
              </a:rPr>
              <a:t>covers your mortgage payments in case you have a serious illness or accident. You may already have disability insurance provided by your employer, so check to see what added coverage you may need to ensure your mortgage payment is covered.</a:t>
            </a:r>
          </a:p>
          <a:p>
            <a:r>
              <a:rPr lang="en-US" sz="2400" b="1" dirty="0">
                <a:solidFill>
                  <a:schemeClr val="tx1"/>
                </a:solidFill>
              </a:rPr>
              <a:t>Term life insurance </a:t>
            </a:r>
            <a:r>
              <a:rPr lang="en-US" sz="2400" dirty="0">
                <a:solidFill>
                  <a:schemeClr val="tx1"/>
                </a:solidFill>
              </a:rPr>
              <a:t>covers your life up to an amount that you choose, but it doesn't normally cover illness or disability. If you die, your family receives the insurance payment, and can use it to cover the mortgage payments. Coverage continues as long as the term you choose.</a:t>
            </a:r>
          </a:p>
          <a:p>
            <a:pPr lvl="1"/>
            <a:r>
              <a:rPr lang="en-US" sz="2200" dirty="0">
                <a:solidFill>
                  <a:schemeClr val="tx1"/>
                </a:solidFill>
              </a:rPr>
              <a:t>The cost of term insurance depends on many factors, such as age, state of health, personal situation and the length of time the insurance is needed. The cost could be less than the cost of mortgage life insurance.</a:t>
            </a:r>
          </a:p>
          <a:p>
            <a:pPr lvl="1"/>
            <a:r>
              <a:rPr lang="en-US" sz="2200" dirty="0">
                <a:solidFill>
                  <a:schemeClr val="tx1"/>
                </a:solidFill>
              </a:rPr>
              <a:t>Because term life is not tied to a mortgage, it can be used for any other purposes when it's paid out.</a:t>
            </a:r>
          </a:p>
          <a:p>
            <a:pPr marL="0" indent="0">
              <a:buNone/>
            </a:pPr>
            <a:r>
              <a:rPr lang="en-US" sz="2400" dirty="0">
                <a:solidFill>
                  <a:schemeClr val="tx1"/>
                </a:solidFill>
              </a:rPr>
              <a:t>For more information about insurance in general, see the module on Insurance.</a:t>
            </a:r>
          </a:p>
        </p:txBody>
      </p:sp>
    </p:spTree>
    <p:extLst>
      <p:ext uri="{BB962C8B-B14F-4D97-AF65-F5344CB8AC3E}">
        <p14:creationId xmlns:p14="http://schemas.microsoft.com/office/powerpoint/2010/main" val="19581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146" y="207047"/>
            <a:ext cx="7729728" cy="1188720"/>
          </a:xfrm>
        </p:spPr>
        <p:txBody>
          <a:bodyPr/>
          <a:lstStyle/>
          <a:p>
            <a:r>
              <a:rPr lang="en-US" b="1" dirty="0" smtClean="0"/>
              <a:t>Questions to ask about mortgages</a:t>
            </a:r>
            <a:endParaRPr lang="en-US" b="1" dirty="0"/>
          </a:p>
        </p:txBody>
      </p:sp>
      <p:sp>
        <p:nvSpPr>
          <p:cNvPr id="3" name="Content Placeholder 2"/>
          <p:cNvSpPr>
            <a:spLocks noGrp="1"/>
          </p:cNvSpPr>
          <p:nvPr>
            <p:ph idx="1"/>
          </p:nvPr>
        </p:nvSpPr>
        <p:spPr>
          <a:xfrm>
            <a:off x="352696" y="1395767"/>
            <a:ext cx="11560627" cy="5186607"/>
          </a:xfrm>
        </p:spPr>
        <p:txBody>
          <a:bodyPr>
            <a:normAutofit/>
          </a:bodyPr>
          <a:lstStyle/>
          <a:p>
            <a:pPr marL="0" indent="0" algn="ctr">
              <a:buNone/>
            </a:pPr>
            <a:r>
              <a:rPr lang="en-US" sz="2400" b="1" dirty="0"/>
              <a:t>Here are some questions to ask yourself before you get a </a:t>
            </a:r>
            <a:r>
              <a:rPr lang="en-US" sz="2400" b="1" dirty="0" smtClean="0"/>
              <a:t>mortgage.  </a:t>
            </a:r>
          </a:p>
          <a:p>
            <a:pPr marL="0" indent="0" algn="ctr">
              <a:buNone/>
            </a:pPr>
            <a:r>
              <a:rPr lang="en-US" sz="2400" b="1" i="1" dirty="0" smtClean="0">
                <a:hlinkClick r:id="rId2"/>
              </a:rPr>
              <a:t>Click here </a:t>
            </a:r>
            <a:r>
              <a:rPr lang="en-US" sz="2400" b="1" i="1" dirty="0" smtClean="0"/>
              <a:t>for online version.</a:t>
            </a:r>
            <a:endParaRPr lang="en-US" sz="2400" b="1" dirty="0" smtClean="0"/>
          </a:p>
          <a:p>
            <a:pPr marL="0" indent="0">
              <a:buNone/>
            </a:pPr>
            <a:endParaRPr lang="en-US" sz="9600" b="1" dirty="0"/>
          </a:p>
          <a:p>
            <a:pPr marL="0" indent="0">
              <a:buNone/>
            </a:pPr>
            <a:endParaRPr lang="en-US" sz="7400" b="1" dirty="0" smtClean="0"/>
          </a:p>
          <a:p>
            <a:pPr marL="0" indent="0">
              <a:buNone/>
            </a:pPr>
            <a:endParaRPr lang="en-US" b="1" dirty="0"/>
          </a:p>
        </p:txBody>
      </p:sp>
      <p:pic>
        <p:nvPicPr>
          <p:cNvPr id="4" name="Picture 3"/>
          <p:cNvPicPr>
            <a:picLocks noChangeAspect="1"/>
          </p:cNvPicPr>
          <p:nvPr/>
        </p:nvPicPr>
        <p:blipFill>
          <a:blip r:embed="rId3"/>
          <a:stretch>
            <a:fillRect/>
          </a:stretch>
        </p:blipFill>
        <p:spPr>
          <a:xfrm>
            <a:off x="1371601" y="2367148"/>
            <a:ext cx="9104811" cy="4215226"/>
          </a:xfrm>
          <a:prstGeom prst="rect">
            <a:avLst/>
          </a:prstGeom>
        </p:spPr>
      </p:pic>
    </p:spTree>
    <p:extLst>
      <p:ext uri="{BB962C8B-B14F-4D97-AF65-F5344CB8AC3E}">
        <p14:creationId xmlns:p14="http://schemas.microsoft.com/office/powerpoint/2010/main" val="191869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146" y="207047"/>
            <a:ext cx="7729728" cy="1188720"/>
          </a:xfrm>
        </p:spPr>
        <p:txBody>
          <a:bodyPr/>
          <a:lstStyle/>
          <a:p>
            <a:r>
              <a:rPr lang="en-US" b="1" dirty="0" smtClean="0"/>
              <a:t>Questions to ask about mortgages</a:t>
            </a:r>
            <a:endParaRPr lang="en-US" b="1" dirty="0"/>
          </a:p>
        </p:txBody>
      </p:sp>
      <p:sp>
        <p:nvSpPr>
          <p:cNvPr id="3" name="Content Placeholder 2"/>
          <p:cNvSpPr>
            <a:spLocks noGrp="1"/>
          </p:cNvSpPr>
          <p:nvPr>
            <p:ph idx="1"/>
          </p:nvPr>
        </p:nvSpPr>
        <p:spPr>
          <a:xfrm>
            <a:off x="352696" y="1553828"/>
            <a:ext cx="11560627" cy="2652412"/>
          </a:xfrm>
        </p:spPr>
        <p:txBody>
          <a:bodyPr>
            <a:normAutofit/>
          </a:bodyPr>
          <a:lstStyle/>
          <a:p>
            <a:pPr marL="0" indent="0">
              <a:buNone/>
            </a:pPr>
            <a:endParaRPr lang="en-US" sz="7400" b="1" dirty="0"/>
          </a:p>
          <a:p>
            <a:pPr marL="0" indent="0">
              <a:buNone/>
            </a:pPr>
            <a:endParaRPr lang="en-US" sz="7400" b="1" dirty="0" smtClean="0"/>
          </a:p>
          <a:p>
            <a:pPr marL="0" indent="0">
              <a:buNone/>
            </a:pPr>
            <a:endParaRPr lang="en-US" b="1" dirty="0"/>
          </a:p>
        </p:txBody>
      </p:sp>
      <p:sp>
        <p:nvSpPr>
          <p:cNvPr id="5" name="Rectangle 4"/>
          <p:cNvSpPr/>
          <p:nvPr/>
        </p:nvSpPr>
        <p:spPr>
          <a:xfrm>
            <a:off x="809897" y="1494719"/>
            <a:ext cx="10528663" cy="830997"/>
          </a:xfrm>
          <a:prstGeom prst="rect">
            <a:avLst/>
          </a:prstGeom>
        </p:spPr>
        <p:txBody>
          <a:bodyPr wrap="square">
            <a:spAutoFit/>
          </a:bodyPr>
          <a:lstStyle/>
          <a:p>
            <a:r>
              <a:rPr lang="en-US" sz="2400" dirty="0"/>
              <a:t>As you shop around for a mortgage, ask each lender the questions below. </a:t>
            </a:r>
            <a:r>
              <a:rPr lang="en-US" sz="2400" dirty="0" smtClean="0"/>
              <a:t>  Write </a:t>
            </a:r>
            <a:r>
              <a:rPr lang="en-US" sz="2400" dirty="0"/>
              <a:t>down the answers from several different lenders and compare their responses.</a:t>
            </a:r>
          </a:p>
        </p:txBody>
      </p:sp>
      <p:pic>
        <p:nvPicPr>
          <p:cNvPr id="6" name="Picture 5"/>
          <p:cNvPicPr>
            <a:picLocks noChangeAspect="1"/>
          </p:cNvPicPr>
          <p:nvPr/>
        </p:nvPicPr>
        <p:blipFill>
          <a:blip r:embed="rId2"/>
          <a:stretch>
            <a:fillRect/>
          </a:stretch>
        </p:blipFill>
        <p:spPr>
          <a:xfrm>
            <a:off x="809897" y="2424668"/>
            <a:ext cx="10973672" cy="3927574"/>
          </a:xfrm>
          <a:prstGeom prst="rect">
            <a:avLst/>
          </a:prstGeom>
        </p:spPr>
      </p:pic>
    </p:spTree>
    <p:extLst>
      <p:ext uri="{BB962C8B-B14F-4D97-AF65-F5344CB8AC3E}">
        <p14:creationId xmlns:p14="http://schemas.microsoft.com/office/powerpoint/2010/main" val="189057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146" y="207047"/>
            <a:ext cx="7729728" cy="1188720"/>
          </a:xfrm>
        </p:spPr>
        <p:txBody>
          <a:bodyPr/>
          <a:lstStyle/>
          <a:p>
            <a:r>
              <a:rPr lang="en-US" b="1" dirty="0" smtClean="0"/>
              <a:t>Questions to ask about mortgages</a:t>
            </a:r>
            <a:endParaRPr lang="en-US" b="1" dirty="0"/>
          </a:p>
        </p:txBody>
      </p:sp>
      <p:sp>
        <p:nvSpPr>
          <p:cNvPr id="3" name="Content Placeholder 2"/>
          <p:cNvSpPr>
            <a:spLocks noGrp="1"/>
          </p:cNvSpPr>
          <p:nvPr>
            <p:ph idx="1"/>
          </p:nvPr>
        </p:nvSpPr>
        <p:spPr>
          <a:xfrm>
            <a:off x="352696" y="1553828"/>
            <a:ext cx="11560627" cy="2652412"/>
          </a:xfrm>
        </p:spPr>
        <p:txBody>
          <a:bodyPr>
            <a:normAutofit/>
          </a:bodyPr>
          <a:lstStyle/>
          <a:p>
            <a:pPr marL="0" indent="0">
              <a:buNone/>
            </a:pPr>
            <a:endParaRPr lang="en-US" sz="7400" b="1" dirty="0"/>
          </a:p>
          <a:p>
            <a:pPr marL="0" indent="0">
              <a:buNone/>
            </a:pPr>
            <a:endParaRPr lang="en-US" sz="7400" b="1" dirty="0" smtClean="0"/>
          </a:p>
          <a:p>
            <a:pPr marL="0" indent="0">
              <a:buNone/>
            </a:pPr>
            <a:endParaRPr lang="en-US" b="1" dirty="0"/>
          </a:p>
        </p:txBody>
      </p:sp>
      <p:pic>
        <p:nvPicPr>
          <p:cNvPr id="4" name="Picture 3"/>
          <p:cNvPicPr>
            <a:picLocks noChangeAspect="1"/>
          </p:cNvPicPr>
          <p:nvPr/>
        </p:nvPicPr>
        <p:blipFill>
          <a:blip r:embed="rId2"/>
          <a:stretch>
            <a:fillRect/>
          </a:stretch>
        </p:blipFill>
        <p:spPr>
          <a:xfrm>
            <a:off x="2268146" y="1553828"/>
            <a:ext cx="7630563" cy="5304172"/>
          </a:xfrm>
          <a:prstGeom prst="rect">
            <a:avLst/>
          </a:prstGeom>
        </p:spPr>
      </p:pic>
    </p:spTree>
    <p:extLst>
      <p:ext uri="{BB962C8B-B14F-4D97-AF65-F5344CB8AC3E}">
        <p14:creationId xmlns:p14="http://schemas.microsoft.com/office/powerpoint/2010/main" val="423574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625057"/>
            <a:ext cx="7729728" cy="1188720"/>
          </a:xfrm>
        </p:spPr>
        <p:txBody>
          <a:bodyPr/>
          <a:lstStyle/>
          <a:p>
            <a:r>
              <a:rPr lang="en-US" b="1" dirty="0" smtClean="0"/>
              <a:t>Summary of key messages</a:t>
            </a:r>
            <a:endParaRPr lang="en-US" b="1" dirty="0"/>
          </a:p>
        </p:txBody>
      </p:sp>
      <p:sp>
        <p:nvSpPr>
          <p:cNvPr id="3" name="Content Placeholder 2"/>
          <p:cNvSpPr>
            <a:spLocks noGrp="1"/>
          </p:cNvSpPr>
          <p:nvPr>
            <p:ph idx="1"/>
          </p:nvPr>
        </p:nvSpPr>
        <p:spPr>
          <a:xfrm>
            <a:off x="727164" y="2193907"/>
            <a:ext cx="10737669" cy="3854196"/>
          </a:xfrm>
        </p:spPr>
        <p:txBody>
          <a:bodyPr>
            <a:normAutofit/>
          </a:bodyPr>
          <a:lstStyle/>
          <a:p>
            <a:r>
              <a:rPr lang="en-US" sz="2400" dirty="0"/>
              <a:t>Be prepared for extra costs when you buy a new home or renew a mortgage. Budget one to two percent of your purchase price for unexpected costs.</a:t>
            </a:r>
          </a:p>
          <a:p>
            <a:r>
              <a:rPr lang="en-US" sz="2400" dirty="0">
                <a:solidFill>
                  <a:srgbClr val="C00000"/>
                </a:solidFill>
              </a:rPr>
              <a:t>Consider what insurance, if any, you will need in addition to mortgage default insurance if it is required.</a:t>
            </a:r>
          </a:p>
          <a:p>
            <a:r>
              <a:rPr lang="en-US" sz="2400" dirty="0"/>
              <a:t>Ask questions so you can compare the answers from different lenders.</a:t>
            </a:r>
          </a:p>
          <a:p>
            <a:r>
              <a:rPr lang="en-US" sz="2400" dirty="0">
                <a:solidFill>
                  <a:srgbClr val="C00000"/>
                </a:solidFill>
              </a:rPr>
              <a:t>At the end of the module, you will find an Action plan. This is a tool that you can use to track your progress and take the next steps to manage your mortgage successfully in the future. Use the action plan as a roadmap for financial action!</a:t>
            </a:r>
          </a:p>
        </p:txBody>
      </p:sp>
    </p:spTree>
    <p:extLst>
      <p:ext uri="{BB962C8B-B14F-4D97-AF65-F5344CB8AC3E}">
        <p14:creationId xmlns:p14="http://schemas.microsoft.com/office/powerpoint/2010/main" val="67119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625057"/>
            <a:ext cx="7729728" cy="1188720"/>
          </a:xfrm>
        </p:spPr>
        <p:txBody>
          <a:bodyPr/>
          <a:lstStyle/>
          <a:p>
            <a:r>
              <a:rPr lang="en-US" b="1" dirty="0" smtClean="0"/>
              <a:t>Are you ready for a mortgage?</a:t>
            </a:r>
            <a:endParaRPr lang="en-US" b="1" dirty="0"/>
          </a:p>
        </p:txBody>
      </p:sp>
      <p:sp>
        <p:nvSpPr>
          <p:cNvPr id="3" name="Content Placeholder 2"/>
          <p:cNvSpPr>
            <a:spLocks noGrp="1"/>
          </p:cNvSpPr>
          <p:nvPr>
            <p:ph idx="1"/>
          </p:nvPr>
        </p:nvSpPr>
        <p:spPr>
          <a:xfrm>
            <a:off x="727164" y="2193907"/>
            <a:ext cx="10737669" cy="2730790"/>
          </a:xfrm>
        </p:spPr>
        <p:txBody>
          <a:bodyPr>
            <a:normAutofit/>
          </a:bodyPr>
          <a:lstStyle/>
          <a:p>
            <a:pPr marL="0" indent="0">
              <a:buNone/>
            </a:pPr>
            <a:r>
              <a:rPr lang="en-US" sz="2400" dirty="0"/>
              <a:t>Use the checklist below to be sure you are ready for a mortgage.</a:t>
            </a:r>
          </a:p>
          <a:p>
            <a:r>
              <a:rPr lang="en-US" sz="2400" dirty="0"/>
              <a:t>In this module, you've learned a lot about mortgages. </a:t>
            </a:r>
            <a:endParaRPr lang="en-US" sz="2400" dirty="0" smtClean="0"/>
          </a:p>
          <a:p>
            <a:r>
              <a:rPr lang="en-US" sz="2400" dirty="0" smtClean="0"/>
              <a:t>Now </a:t>
            </a:r>
            <a:r>
              <a:rPr lang="en-US" sz="2400" dirty="0"/>
              <a:t>you can put your learning into practice. </a:t>
            </a:r>
            <a:endParaRPr lang="en-US" sz="2400" dirty="0" smtClean="0"/>
          </a:p>
          <a:p>
            <a:r>
              <a:rPr lang="en-US" sz="2400" dirty="0" smtClean="0">
                <a:hlinkClick r:id="rId2"/>
              </a:rPr>
              <a:t>Use </a:t>
            </a:r>
            <a:r>
              <a:rPr lang="en-US" sz="2400" dirty="0">
                <a:hlinkClick r:id="rId2"/>
              </a:rPr>
              <a:t>this </a:t>
            </a:r>
            <a:r>
              <a:rPr lang="en-US" sz="2400" dirty="0" smtClean="0">
                <a:hlinkClick r:id="rId2"/>
              </a:rPr>
              <a:t>Action </a:t>
            </a:r>
            <a:r>
              <a:rPr lang="en-US" sz="2400" dirty="0">
                <a:hlinkClick r:id="rId2"/>
              </a:rPr>
              <a:t>P</a:t>
            </a:r>
            <a:r>
              <a:rPr lang="en-US" sz="2400" dirty="0" smtClean="0">
                <a:hlinkClick r:id="rId2"/>
              </a:rPr>
              <a:t>lan </a:t>
            </a:r>
            <a:r>
              <a:rPr lang="en-US" sz="2400" dirty="0"/>
              <a:t>to track your progress as you take the next steps to manage your mortgages, now and in the future.</a:t>
            </a:r>
          </a:p>
          <a:p>
            <a:endParaRPr lang="en-US" sz="2400" dirty="0">
              <a:solidFill>
                <a:srgbClr val="C00000"/>
              </a:solidFill>
            </a:endParaRPr>
          </a:p>
        </p:txBody>
      </p:sp>
      <p:pic>
        <p:nvPicPr>
          <p:cNvPr id="5" name="Picture 4" descr="Home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3729119"/>
            <a:ext cx="3673051" cy="3525115"/>
          </a:xfrm>
          <a:prstGeom prst="rect">
            <a:avLst/>
          </a:prstGeom>
        </p:spPr>
      </p:pic>
    </p:spTree>
    <p:extLst>
      <p:ext uri="{BB962C8B-B14F-4D97-AF65-F5344CB8AC3E}">
        <p14:creationId xmlns:p14="http://schemas.microsoft.com/office/powerpoint/2010/main" val="25156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137" y="363800"/>
            <a:ext cx="7729728" cy="1188720"/>
          </a:xfrm>
        </p:spPr>
        <p:txBody>
          <a:bodyPr/>
          <a:lstStyle/>
          <a:p>
            <a:r>
              <a:rPr lang="en-US" b="1" dirty="0" smtClean="0"/>
              <a:t>introduction</a:t>
            </a:r>
            <a:endParaRPr lang="en-US" b="1" dirty="0"/>
          </a:p>
        </p:txBody>
      </p:sp>
      <p:sp>
        <p:nvSpPr>
          <p:cNvPr id="3" name="Content Placeholder 2"/>
          <p:cNvSpPr>
            <a:spLocks noGrp="1"/>
          </p:cNvSpPr>
          <p:nvPr>
            <p:ph idx="1"/>
          </p:nvPr>
        </p:nvSpPr>
        <p:spPr>
          <a:xfrm>
            <a:off x="1136469" y="4231712"/>
            <a:ext cx="10607040" cy="2182151"/>
          </a:xfrm>
        </p:spPr>
        <p:txBody>
          <a:bodyPr>
            <a:normAutofit/>
          </a:bodyPr>
          <a:lstStyle/>
          <a:p>
            <a:pPr marL="0" indent="0">
              <a:buNone/>
            </a:pPr>
            <a:r>
              <a:rPr lang="en-US" sz="2400" dirty="0"/>
              <a:t>When you're planning to buy a home, don't forget that there's more to it than just the purchase price. Not only are there the many costs associated with buying, financing and transferring a home, but there are also the costs of setting up a new residence and the ongoing costs of running a household. To be able to enjoy your home, you have to be able to manage the total costs comfortably. </a:t>
            </a:r>
          </a:p>
        </p:txBody>
      </p:sp>
      <p:pic>
        <p:nvPicPr>
          <p:cNvPr id="5" name="Picture 4"/>
          <p:cNvPicPr>
            <a:picLocks noChangeAspect="1"/>
          </p:cNvPicPr>
          <p:nvPr/>
        </p:nvPicPr>
        <p:blipFill>
          <a:blip r:embed="rId2"/>
          <a:stretch>
            <a:fillRect/>
          </a:stretch>
        </p:blipFill>
        <p:spPr>
          <a:xfrm>
            <a:off x="4026788" y="1698007"/>
            <a:ext cx="4162425" cy="2457450"/>
          </a:xfrm>
          <a:prstGeom prst="rect">
            <a:avLst/>
          </a:prstGeom>
        </p:spPr>
      </p:pic>
      <p:pic>
        <p:nvPicPr>
          <p:cNvPr id="1025" name="Picture 1" descr="A couple looks at the cost of buying a home in addition to the purchase p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86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9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137" y="363800"/>
            <a:ext cx="7729728" cy="1188720"/>
          </a:xfrm>
        </p:spPr>
        <p:txBody>
          <a:bodyPr/>
          <a:lstStyle/>
          <a:p>
            <a:r>
              <a:rPr lang="en-US" b="1" dirty="0" smtClean="0"/>
              <a:t>introduction</a:t>
            </a:r>
            <a:endParaRPr lang="en-US" b="1" dirty="0"/>
          </a:p>
        </p:txBody>
      </p:sp>
      <p:sp>
        <p:nvSpPr>
          <p:cNvPr id="3" name="Content Placeholder 2"/>
          <p:cNvSpPr>
            <a:spLocks noGrp="1"/>
          </p:cNvSpPr>
          <p:nvPr>
            <p:ph idx="1"/>
          </p:nvPr>
        </p:nvSpPr>
        <p:spPr>
          <a:xfrm>
            <a:off x="1136469" y="1967918"/>
            <a:ext cx="10607040" cy="4589636"/>
          </a:xfrm>
        </p:spPr>
        <p:txBody>
          <a:bodyPr>
            <a:normAutofit lnSpcReduction="10000"/>
          </a:bodyPr>
          <a:lstStyle/>
          <a:p>
            <a:pPr marL="0" indent="0">
              <a:buNone/>
            </a:pPr>
            <a:r>
              <a:rPr lang="en-US" sz="2800" b="1" u="sng" dirty="0"/>
              <a:t>You will explore:</a:t>
            </a:r>
          </a:p>
          <a:p>
            <a:r>
              <a:rPr lang="en-US" sz="2600" dirty="0"/>
              <a:t>T</a:t>
            </a:r>
            <a:r>
              <a:rPr lang="en-US" sz="2600" dirty="0" smtClean="0"/>
              <a:t>he </a:t>
            </a:r>
            <a:r>
              <a:rPr lang="en-US" sz="2600" dirty="0"/>
              <a:t>costs of buying and maintaining a home in addition to the costs of a mortgage</a:t>
            </a:r>
          </a:p>
          <a:p>
            <a:r>
              <a:rPr lang="en-US" sz="2600" dirty="0">
                <a:solidFill>
                  <a:srgbClr val="C00000"/>
                </a:solidFill>
              </a:rPr>
              <a:t>H</a:t>
            </a:r>
            <a:r>
              <a:rPr lang="en-US" sz="2600" dirty="0" smtClean="0">
                <a:solidFill>
                  <a:srgbClr val="C00000"/>
                </a:solidFill>
              </a:rPr>
              <a:t>ow </a:t>
            </a:r>
            <a:r>
              <a:rPr lang="en-US" sz="2600" dirty="0">
                <a:solidFill>
                  <a:srgbClr val="C00000"/>
                </a:solidFill>
              </a:rPr>
              <a:t>to protect your finances with mortgage insurance</a:t>
            </a:r>
          </a:p>
          <a:p>
            <a:r>
              <a:rPr lang="en-US" sz="2600" dirty="0"/>
              <a:t>W</a:t>
            </a:r>
            <a:r>
              <a:rPr lang="en-US" sz="2600" dirty="0" smtClean="0"/>
              <a:t>hat </a:t>
            </a:r>
            <a:r>
              <a:rPr lang="en-US" sz="2600" dirty="0"/>
              <a:t>you need to think about before buying a home and taking on a mortgage.</a:t>
            </a:r>
          </a:p>
          <a:p>
            <a:r>
              <a:rPr lang="en-US" sz="2600" dirty="0">
                <a:solidFill>
                  <a:srgbClr val="C00000"/>
                </a:solidFill>
              </a:rPr>
              <a:t>You'll use a worksheet to plan for the full costs of buying a new home with a mortgage loan. You'll answer the questions you need to ask yourself before taking on a mortgage, and the questions to ask a mortgage lender. By the time you finish this section, you'll be able to plan for the costs of a mortgage and choose one that best suits your needs.</a:t>
            </a:r>
          </a:p>
          <a:p>
            <a:pPr marL="0" indent="0">
              <a:buNone/>
            </a:pPr>
            <a:endParaRPr lang="en-US" sz="2400" dirty="0"/>
          </a:p>
        </p:txBody>
      </p:sp>
      <p:pic>
        <p:nvPicPr>
          <p:cNvPr id="2050" name="Picture 1" descr="A couple looks at the cost of buying a home in addition to the purchase p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6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0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  </a:t>
            </a:r>
            <a:br>
              <a:rPr lang="en-US" b="1" dirty="0" smtClean="0"/>
            </a:br>
            <a:r>
              <a:rPr lang="en-US" b="1" dirty="0" smtClean="0"/>
              <a:t>Costs of Buying a Home</a:t>
            </a:r>
            <a:endParaRPr lang="en-US" b="1" dirty="0"/>
          </a:p>
        </p:txBody>
      </p:sp>
      <p:sp>
        <p:nvSpPr>
          <p:cNvPr id="3" name="Content Placeholder 2"/>
          <p:cNvSpPr>
            <a:spLocks noGrp="1"/>
          </p:cNvSpPr>
          <p:nvPr>
            <p:ph idx="1"/>
          </p:nvPr>
        </p:nvSpPr>
        <p:spPr>
          <a:xfrm>
            <a:off x="391885" y="2638044"/>
            <a:ext cx="11181805" cy="1698825"/>
          </a:xfrm>
        </p:spPr>
        <p:txBody>
          <a:bodyPr>
            <a:normAutofit/>
          </a:bodyPr>
          <a:lstStyle/>
          <a:p>
            <a:r>
              <a:rPr lang="en-US" sz="2400" dirty="0"/>
              <a:t>Francis and Angela knew that buying a new home was a big financial commitment, but they'd been saving for a year, and with their parents' help they had $30,000 they could spend. The house they wanted would cost $225,000, and they wanted to renovate the kitchen and bathrooms to make them more modern.</a:t>
            </a:r>
          </a:p>
        </p:txBody>
      </p:sp>
      <p:pic>
        <p:nvPicPr>
          <p:cNvPr id="4" name="Picture 3"/>
          <p:cNvPicPr>
            <a:picLocks noChangeAspect="1"/>
          </p:cNvPicPr>
          <p:nvPr/>
        </p:nvPicPr>
        <p:blipFill>
          <a:blip r:embed="rId2"/>
          <a:stretch>
            <a:fillRect/>
          </a:stretch>
        </p:blipFill>
        <p:spPr>
          <a:xfrm>
            <a:off x="4125401" y="4206240"/>
            <a:ext cx="3767161" cy="2351315"/>
          </a:xfrm>
          <a:prstGeom prst="rect">
            <a:avLst/>
          </a:prstGeom>
        </p:spPr>
      </p:pic>
    </p:spTree>
    <p:extLst>
      <p:ext uri="{BB962C8B-B14F-4D97-AF65-F5344CB8AC3E}">
        <p14:creationId xmlns:p14="http://schemas.microsoft.com/office/powerpoint/2010/main" val="339332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10" y="233172"/>
            <a:ext cx="7729728" cy="1188720"/>
          </a:xfrm>
        </p:spPr>
        <p:txBody>
          <a:bodyPr/>
          <a:lstStyle/>
          <a:p>
            <a:r>
              <a:rPr lang="en-US" b="1" dirty="0" smtClean="0"/>
              <a:t>Case Study:  </a:t>
            </a:r>
            <a:br>
              <a:rPr lang="en-US" b="1" dirty="0" smtClean="0"/>
            </a:br>
            <a:r>
              <a:rPr lang="en-US" b="1" dirty="0" smtClean="0"/>
              <a:t>Costs of Buying a Home</a:t>
            </a:r>
            <a:endParaRPr lang="en-US" b="1" dirty="0"/>
          </a:p>
        </p:txBody>
      </p:sp>
      <p:sp>
        <p:nvSpPr>
          <p:cNvPr id="3" name="Content Placeholder 2"/>
          <p:cNvSpPr>
            <a:spLocks noGrp="1"/>
          </p:cNvSpPr>
          <p:nvPr>
            <p:ph idx="1"/>
          </p:nvPr>
        </p:nvSpPr>
        <p:spPr>
          <a:xfrm>
            <a:off x="391885" y="1421892"/>
            <a:ext cx="11508378" cy="5238205"/>
          </a:xfrm>
        </p:spPr>
        <p:txBody>
          <a:bodyPr>
            <a:noAutofit/>
          </a:bodyPr>
          <a:lstStyle/>
          <a:p>
            <a:pPr marL="0" indent="0">
              <a:buNone/>
            </a:pPr>
            <a:r>
              <a:rPr lang="en-US" sz="2400" dirty="0"/>
              <a:t>"The down payment on the mortgage, including mortgage insurance, is over $17,000," Angela said, "and all the fees will be another $4,500 at least."</a:t>
            </a:r>
          </a:p>
          <a:p>
            <a:pPr marL="0" indent="0">
              <a:buNone/>
            </a:pPr>
            <a:r>
              <a:rPr lang="en-US" sz="2400" dirty="0"/>
              <a:t>"$4,500! Where did that come from?" Francis asked.</a:t>
            </a:r>
          </a:p>
          <a:p>
            <a:pPr marL="0" indent="0">
              <a:buNone/>
            </a:pPr>
            <a:r>
              <a:rPr lang="en-US" sz="2400" dirty="0"/>
              <a:t>Angela showed Francis a list of expenses:</a:t>
            </a:r>
          </a:p>
          <a:p>
            <a:r>
              <a:rPr lang="en-US" sz="2400" dirty="0"/>
              <a:t>Property inspection, $350</a:t>
            </a:r>
          </a:p>
          <a:p>
            <a:r>
              <a:rPr lang="en-US" sz="2400" dirty="0"/>
              <a:t>Appraisal fee, $150</a:t>
            </a:r>
          </a:p>
          <a:p>
            <a:r>
              <a:rPr lang="en-US" sz="2400" dirty="0"/>
              <a:t>Legal fees, $750</a:t>
            </a:r>
          </a:p>
          <a:p>
            <a:r>
              <a:rPr lang="en-US" sz="2400" dirty="0"/>
              <a:t>Closing costs, $300</a:t>
            </a:r>
          </a:p>
          <a:p>
            <a:r>
              <a:rPr lang="en-US" sz="2400" dirty="0"/>
              <a:t>Taxes*, $2,000</a:t>
            </a:r>
          </a:p>
          <a:p>
            <a:r>
              <a:rPr lang="en-US" sz="2400" dirty="0"/>
              <a:t>Moving costs,$1,000</a:t>
            </a:r>
          </a:p>
          <a:p>
            <a:r>
              <a:rPr lang="en-US" sz="2400" dirty="0"/>
              <a:t>Hook-up costs (cable, phone, internet), $</a:t>
            </a:r>
            <a:r>
              <a:rPr lang="en-US" sz="2400" dirty="0" smtClean="0"/>
              <a:t>300</a:t>
            </a:r>
            <a:endParaRPr lang="en-US" sz="3200" dirty="0"/>
          </a:p>
        </p:txBody>
      </p:sp>
    </p:spTree>
    <p:extLst>
      <p:ext uri="{BB962C8B-B14F-4D97-AF65-F5344CB8AC3E}">
        <p14:creationId xmlns:p14="http://schemas.microsoft.com/office/powerpoint/2010/main" val="210399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1549"/>
            <a:ext cx="7729728" cy="1188720"/>
          </a:xfrm>
        </p:spPr>
        <p:txBody>
          <a:bodyPr/>
          <a:lstStyle/>
          <a:p>
            <a:r>
              <a:rPr lang="en-US" b="1" dirty="0" smtClean="0"/>
              <a:t>Case Study:  </a:t>
            </a:r>
            <a:br>
              <a:rPr lang="en-US" b="1" dirty="0" smtClean="0"/>
            </a:br>
            <a:r>
              <a:rPr lang="en-US" b="1" dirty="0" smtClean="0"/>
              <a:t>Costs of Buying a Home</a:t>
            </a:r>
            <a:endParaRPr lang="en-US" b="1" dirty="0"/>
          </a:p>
        </p:txBody>
      </p:sp>
      <p:sp>
        <p:nvSpPr>
          <p:cNvPr id="3" name="Content Placeholder 2"/>
          <p:cNvSpPr>
            <a:spLocks noGrp="1"/>
          </p:cNvSpPr>
          <p:nvPr>
            <p:ph idx="1"/>
          </p:nvPr>
        </p:nvSpPr>
        <p:spPr>
          <a:xfrm>
            <a:off x="391885" y="1619794"/>
            <a:ext cx="11508378" cy="5238205"/>
          </a:xfrm>
        </p:spPr>
        <p:txBody>
          <a:bodyPr>
            <a:normAutofit fontScale="92500" lnSpcReduction="10000"/>
          </a:bodyPr>
          <a:lstStyle/>
          <a:p>
            <a:pPr marL="0" indent="0">
              <a:buNone/>
            </a:pPr>
            <a:r>
              <a:rPr lang="en-US" sz="2400" dirty="0" smtClean="0"/>
              <a:t>"</a:t>
            </a:r>
            <a:r>
              <a:rPr lang="en-US" sz="2400" dirty="0"/>
              <a:t>And there's sales tax on all the fees, too," she pointed out. "All together, it'll be over $5,000." Francis added a few items of his own.</a:t>
            </a:r>
          </a:p>
          <a:p>
            <a:r>
              <a:rPr lang="en-US" sz="2400" dirty="0"/>
              <a:t>Replace fridge, $1,000</a:t>
            </a:r>
          </a:p>
          <a:p>
            <a:r>
              <a:rPr lang="en-US" sz="2400" dirty="0"/>
              <a:t>New gardening and maintenance tools, $250</a:t>
            </a:r>
          </a:p>
          <a:p>
            <a:r>
              <a:rPr lang="en-US" sz="2400" dirty="0"/>
              <a:t>Drapes for windows, $</a:t>
            </a:r>
            <a:r>
              <a:rPr lang="en-US" sz="2400" dirty="0" smtClean="0"/>
              <a:t>750</a:t>
            </a:r>
          </a:p>
          <a:p>
            <a:r>
              <a:rPr lang="en-US" sz="2400" dirty="0" smtClean="0"/>
              <a:t>Angela </a:t>
            </a:r>
            <a:r>
              <a:rPr lang="en-US" sz="2400" dirty="0"/>
              <a:t>added it up. "Including the down payment, we're spending over $22,000 before we even start. We have about $8,000 left, and there are probably more expenses we haven't thought of yet."</a:t>
            </a:r>
          </a:p>
          <a:p>
            <a:r>
              <a:rPr lang="en-US" sz="2400" dirty="0"/>
              <a:t>"I don't think we can do the renovations we want for $8,000," Francis said.</a:t>
            </a:r>
          </a:p>
          <a:p>
            <a:r>
              <a:rPr lang="en-US" sz="2400" dirty="0"/>
              <a:t>"You're right," Angela agreed. "Maybe we can paint the rooms ourselves, and put off the renovations until later."</a:t>
            </a:r>
          </a:p>
          <a:p>
            <a:r>
              <a:rPr lang="en-US" sz="2400" dirty="0"/>
              <a:t>* Note: Fees and taxes differ among provinces and territories. For example, while most provinces charge a land transfer tax such as Quebec's </a:t>
            </a:r>
            <a:r>
              <a:rPr lang="en-US" sz="2400" dirty="0" err="1"/>
              <a:t>taxe</a:t>
            </a:r>
            <a:r>
              <a:rPr lang="en-US" sz="2400" dirty="0"/>
              <a:t> de mutation, Alberta, Saskatchewan and rural Nova Scotia do not.</a:t>
            </a:r>
          </a:p>
          <a:p>
            <a:endParaRPr lang="en-US" sz="2400" dirty="0"/>
          </a:p>
        </p:txBody>
      </p:sp>
    </p:spTree>
    <p:extLst>
      <p:ext uri="{BB962C8B-B14F-4D97-AF65-F5344CB8AC3E}">
        <p14:creationId xmlns:p14="http://schemas.microsoft.com/office/powerpoint/2010/main" val="351881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1549"/>
            <a:ext cx="7729728" cy="1188720"/>
          </a:xfrm>
        </p:spPr>
        <p:txBody>
          <a:bodyPr/>
          <a:lstStyle/>
          <a:p>
            <a:r>
              <a:rPr lang="en-US" b="1" dirty="0" smtClean="0"/>
              <a:t>Case Study:  </a:t>
            </a:r>
            <a:br>
              <a:rPr lang="en-US" b="1" dirty="0" smtClean="0"/>
            </a:br>
            <a:r>
              <a:rPr lang="en-US" b="1" dirty="0" smtClean="0"/>
              <a:t>Costs of Buying a Home</a:t>
            </a:r>
            <a:endParaRPr lang="en-US" b="1" dirty="0"/>
          </a:p>
        </p:txBody>
      </p:sp>
      <p:sp>
        <p:nvSpPr>
          <p:cNvPr id="3" name="Content Placeholder 2"/>
          <p:cNvSpPr>
            <a:spLocks noGrp="1"/>
          </p:cNvSpPr>
          <p:nvPr>
            <p:ph idx="1"/>
          </p:nvPr>
        </p:nvSpPr>
        <p:spPr>
          <a:xfrm>
            <a:off x="1014548" y="2024743"/>
            <a:ext cx="10162903" cy="3069771"/>
          </a:xfrm>
        </p:spPr>
        <p:txBody>
          <a:bodyPr>
            <a:normAutofit/>
          </a:bodyPr>
          <a:lstStyle/>
          <a:p>
            <a:pPr marL="0" indent="0">
              <a:buNone/>
            </a:pPr>
            <a:r>
              <a:rPr lang="en-US" sz="2600" b="1" dirty="0"/>
              <a:t>Lessons Francis and Angela learned:</a:t>
            </a:r>
            <a:endParaRPr lang="en-US" sz="2600" dirty="0"/>
          </a:p>
          <a:p>
            <a:r>
              <a:rPr lang="en-US" sz="2600" dirty="0"/>
              <a:t>Buying a home involves many large and small costs.</a:t>
            </a:r>
          </a:p>
          <a:p>
            <a:r>
              <a:rPr lang="en-US" sz="2600" dirty="0"/>
              <a:t>Planning your buying and moving costs in advance helps you get a realistic estimate of the total costs.</a:t>
            </a:r>
          </a:p>
          <a:p>
            <a:r>
              <a:rPr lang="en-US" sz="2600" dirty="0"/>
              <a:t>Be prepared to adjust or delay your plans to fit your budget.</a:t>
            </a:r>
          </a:p>
          <a:p>
            <a:endParaRPr lang="en-US" sz="2400" dirty="0"/>
          </a:p>
        </p:txBody>
      </p:sp>
      <p:pic>
        <p:nvPicPr>
          <p:cNvPr id="4" name="Picture 3" descr="Themes by knowledq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799" y="4419600"/>
            <a:ext cx="2438400" cy="2438400"/>
          </a:xfrm>
          <a:prstGeom prst="rect">
            <a:avLst/>
          </a:prstGeom>
        </p:spPr>
      </p:pic>
    </p:spTree>
    <p:extLst>
      <p:ext uri="{BB962C8B-B14F-4D97-AF65-F5344CB8AC3E}">
        <p14:creationId xmlns:p14="http://schemas.microsoft.com/office/powerpoint/2010/main" val="171657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455" y="154795"/>
            <a:ext cx="7729728" cy="1188720"/>
          </a:xfrm>
        </p:spPr>
        <p:txBody>
          <a:bodyPr/>
          <a:lstStyle/>
          <a:p>
            <a:r>
              <a:rPr lang="en-US" b="1" dirty="0" smtClean="0"/>
              <a:t>Planning your purchase</a:t>
            </a:r>
            <a:endParaRPr lang="en-US" b="1" dirty="0"/>
          </a:p>
        </p:txBody>
      </p:sp>
      <p:sp>
        <p:nvSpPr>
          <p:cNvPr id="3" name="Content Placeholder 2"/>
          <p:cNvSpPr>
            <a:spLocks noGrp="1"/>
          </p:cNvSpPr>
          <p:nvPr>
            <p:ph idx="1"/>
          </p:nvPr>
        </p:nvSpPr>
        <p:spPr>
          <a:xfrm>
            <a:off x="235131" y="1449324"/>
            <a:ext cx="11508377" cy="4219955"/>
          </a:xfrm>
        </p:spPr>
        <p:txBody>
          <a:bodyPr/>
          <a:lstStyle/>
          <a:p>
            <a:pPr marL="0" indent="0" algn="ctr">
              <a:buNone/>
            </a:pPr>
            <a:r>
              <a:rPr lang="en-US" sz="2400" dirty="0"/>
              <a:t>Plan ahead to avoid surprises that could use up your budget and cause you a lot of stress. </a:t>
            </a:r>
            <a:endParaRPr lang="en-US" sz="2400" dirty="0" smtClean="0"/>
          </a:p>
          <a:p>
            <a:pPr marL="0" indent="0" algn="ctr">
              <a:buNone/>
            </a:pPr>
            <a:r>
              <a:rPr lang="en-US" sz="2400" dirty="0" smtClean="0">
                <a:solidFill>
                  <a:srgbClr val="C00000"/>
                </a:solidFill>
              </a:rPr>
              <a:t>Budget </a:t>
            </a:r>
            <a:r>
              <a:rPr lang="en-US" sz="2400" dirty="0">
                <a:solidFill>
                  <a:srgbClr val="C00000"/>
                </a:solidFill>
              </a:rPr>
              <a:t>one to two percent of your purchase price for unexpected costs. </a:t>
            </a:r>
            <a:endParaRPr lang="en-US" sz="2400" dirty="0" smtClean="0">
              <a:solidFill>
                <a:srgbClr val="C00000"/>
              </a:solidFill>
            </a:endParaRPr>
          </a:p>
          <a:p>
            <a:pPr marL="0" indent="0" algn="ctr">
              <a:buNone/>
            </a:pPr>
            <a:r>
              <a:rPr lang="en-US" sz="2400" dirty="0" smtClean="0"/>
              <a:t>Keep </a:t>
            </a:r>
            <a:r>
              <a:rPr lang="en-US" sz="2400" dirty="0"/>
              <a:t>some savings to cover the costs of your first year in a new home</a:t>
            </a:r>
            <a:r>
              <a:rPr lang="en-US" sz="2400" dirty="0" smtClean="0"/>
              <a:t>.</a:t>
            </a:r>
          </a:p>
          <a:p>
            <a:pPr marL="0" indent="0" algn="ctr">
              <a:buNone/>
            </a:pPr>
            <a:endParaRPr lang="en-US" dirty="0" smtClean="0"/>
          </a:p>
          <a:p>
            <a:pPr marL="0" indent="0" algn="ctr">
              <a:buNone/>
            </a:pPr>
            <a:endParaRPr lang="en-US" dirty="0"/>
          </a:p>
        </p:txBody>
      </p:sp>
      <p:sp>
        <p:nvSpPr>
          <p:cNvPr id="4" name="Rectangle 3"/>
          <p:cNvSpPr/>
          <p:nvPr/>
        </p:nvSpPr>
        <p:spPr>
          <a:xfrm>
            <a:off x="326571" y="2862832"/>
            <a:ext cx="11639006" cy="3416320"/>
          </a:xfrm>
          <a:prstGeom prst="rect">
            <a:avLst/>
          </a:prstGeom>
        </p:spPr>
        <p:txBody>
          <a:bodyPr wrap="square">
            <a:spAutoFit/>
          </a:bodyPr>
          <a:lstStyle/>
          <a:p>
            <a:r>
              <a:rPr lang="en-US" sz="2400" b="1" u="sng" dirty="0"/>
              <a:t>Costs involved in buying and maintaining a </a:t>
            </a:r>
            <a:r>
              <a:rPr lang="en-US" sz="2400" b="1" u="sng" dirty="0" smtClean="0"/>
              <a:t>home:</a:t>
            </a:r>
          </a:p>
          <a:p>
            <a:endParaRPr lang="en-US" sz="2400" b="1" dirty="0"/>
          </a:p>
          <a:p>
            <a:r>
              <a:rPr lang="en-US" sz="2400" dirty="0">
                <a:solidFill>
                  <a:srgbClr val="333333"/>
                </a:solidFill>
              </a:rPr>
              <a:t>Use the worksheet below to estimate your total cost of buying and maintaining your home</a:t>
            </a:r>
            <a:r>
              <a:rPr lang="en-US" sz="2400" dirty="0" smtClean="0">
                <a:solidFill>
                  <a:srgbClr val="333333"/>
                </a:solidFill>
              </a:rPr>
              <a:t>.</a:t>
            </a:r>
          </a:p>
          <a:p>
            <a:endParaRPr lang="en-US" sz="2400" b="0" i="0" dirty="0">
              <a:solidFill>
                <a:srgbClr val="333333"/>
              </a:solidFill>
              <a:effectLst/>
            </a:endParaRPr>
          </a:p>
          <a:p>
            <a:r>
              <a:rPr lang="en-US" sz="2400" i="1" dirty="0" smtClean="0">
                <a:solidFill>
                  <a:srgbClr val="333333"/>
                </a:solidFill>
                <a:hlinkClick r:id="rId2"/>
              </a:rPr>
              <a:t>Click here for Worksheet </a:t>
            </a:r>
            <a:r>
              <a:rPr lang="en-US" sz="2400" dirty="0" smtClean="0">
                <a:solidFill>
                  <a:srgbClr val="333333"/>
                </a:solidFill>
              </a:rPr>
              <a:t>to estimate the total cost of buying and maintaining your home.</a:t>
            </a:r>
          </a:p>
          <a:p>
            <a:r>
              <a:rPr lang="en-US" sz="2400" b="1" i="1" u="sng" dirty="0" smtClean="0">
                <a:solidFill>
                  <a:srgbClr val="333333"/>
                </a:solidFill>
                <a:effectLst/>
              </a:rPr>
              <a:t>TIP:</a:t>
            </a:r>
          </a:p>
          <a:p>
            <a:r>
              <a:rPr lang="en-US" sz="2400" i="1" dirty="0">
                <a:solidFill>
                  <a:srgbClr val="333333"/>
                </a:solidFill>
              </a:rPr>
              <a:t>You pay goods and services tax/harmonized sales tax (GST/HST) or provincial sales tax on some housing fees and supplies. But you may be eligible for tax rebates or exemptions for new homes. To learn more, go to the GST/HST new housing rebate information from the Canada Revenue Agency.</a:t>
            </a:r>
            <a:endParaRPr lang="en-US" sz="2400" i="1" dirty="0">
              <a:solidFill>
                <a:srgbClr val="333333"/>
              </a:solidFill>
              <a:effectLst/>
            </a:endParaRPr>
          </a:p>
        </p:txBody>
      </p:sp>
    </p:spTree>
    <p:extLst>
      <p:ext uri="{BB962C8B-B14F-4D97-AF65-F5344CB8AC3E}">
        <p14:creationId xmlns:p14="http://schemas.microsoft.com/office/powerpoint/2010/main" val="306476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947" y="285423"/>
            <a:ext cx="7729728" cy="1188720"/>
          </a:xfrm>
        </p:spPr>
        <p:txBody>
          <a:bodyPr/>
          <a:lstStyle/>
          <a:p>
            <a:r>
              <a:rPr lang="en-US" b="1" dirty="0" smtClean="0"/>
              <a:t>Protecting your mortgage</a:t>
            </a:r>
            <a:endParaRPr lang="en-US" b="1" dirty="0"/>
          </a:p>
        </p:txBody>
      </p:sp>
      <p:sp>
        <p:nvSpPr>
          <p:cNvPr id="3" name="Content Placeholder 2"/>
          <p:cNvSpPr>
            <a:spLocks noGrp="1"/>
          </p:cNvSpPr>
          <p:nvPr>
            <p:ph idx="1"/>
          </p:nvPr>
        </p:nvSpPr>
        <p:spPr>
          <a:xfrm>
            <a:off x="446314" y="1710581"/>
            <a:ext cx="11349446" cy="4233020"/>
          </a:xfrm>
        </p:spPr>
        <p:txBody>
          <a:bodyPr>
            <a:normAutofit/>
          </a:bodyPr>
          <a:lstStyle/>
          <a:p>
            <a:pPr marL="0" indent="0">
              <a:buNone/>
            </a:pPr>
            <a:r>
              <a:rPr lang="en-US" sz="2400" dirty="0"/>
              <a:t>What happens if you lose your job or get injured and can't keep up the payments on your mortgage? Would you be forced to give up your mortgage and sell your home? Insurance helps you manage the risk of losing your home.</a:t>
            </a:r>
          </a:p>
          <a:p>
            <a:pPr marL="0" indent="0">
              <a:buNone/>
            </a:pPr>
            <a:r>
              <a:rPr lang="en-US" sz="2400" dirty="0"/>
              <a:t>There are four main types of mortgage insurance—one protects the lender, and three protect you.</a:t>
            </a:r>
          </a:p>
          <a:p>
            <a:pPr marL="342900" indent="-342900">
              <a:buFont typeface="+mj-lt"/>
              <a:buAutoNum type="arabicPeriod"/>
            </a:pPr>
            <a:r>
              <a:rPr lang="en-US" sz="2400" dirty="0" smtClean="0"/>
              <a:t>Mortgage default insurance (Lender)</a:t>
            </a:r>
          </a:p>
          <a:p>
            <a:pPr marL="342900" indent="-342900">
              <a:buFont typeface="+mj-lt"/>
              <a:buAutoNum type="arabicPeriod"/>
            </a:pPr>
            <a:r>
              <a:rPr lang="en-US" sz="2400" dirty="0" smtClean="0"/>
              <a:t>Mortgage life insurance (Homebuyer)</a:t>
            </a:r>
          </a:p>
          <a:p>
            <a:pPr marL="342900" indent="-342900">
              <a:buFont typeface="+mj-lt"/>
              <a:buAutoNum type="arabicPeriod"/>
            </a:pPr>
            <a:r>
              <a:rPr lang="en-US" sz="2400" dirty="0" smtClean="0"/>
              <a:t>Mortgage disability insurance (Homebuyer)</a:t>
            </a:r>
          </a:p>
          <a:p>
            <a:pPr marL="342900" indent="-342900">
              <a:buFont typeface="+mj-lt"/>
              <a:buAutoNum type="arabicPeriod"/>
            </a:pPr>
            <a:r>
              <a:rPr lang="en-US" sz="2400" dirty="0" smtClean="0"/>
              <a:t>Term life insurance (Homebuyer)</a:t>
            </a:r>
          </a:p>
          <a:p>
            <a:pPr marL="342900" indent="-342900">
              <a:buFont typeface="+mj-lt"/>
              <a:buAutoNum type="arabicPeriod"/>
            </a:pPr>
            <a:endParaRPr lang="en-US" dirty="0"/>
          </a:p>
        </p:txBody>
      </p:sp>
      <p:pic>
        <p:nvPicPr>
          <p:cNvPr id="4" name="Picture 3" descr="Insurance | Free Creative Commons Finance Images...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742" y="3664112"/>
            <a:ext cx="4650377" cy="2515927"/>
          </a:xfrm>
          <a:prstGeom prst="rect">
            <a:avLst/>
          </a:prstGeom>
        </p:spPr>
      </p:pic>
    </p:spTree>
    <p:extLst>
      <p:ext uri="{BB962C8B-B14F-4D97-AF65-F5344CB8AC3E}">
        <p14:creationId xmlns:p14="http://schemas.microsoft.com/office/powerpoint/2010/main" val="18366320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48</TotalTime>
  <Words>1717</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Parcel</vt:lpstr>
      <vt:lpstr>Total costs of a mortgage</vt:lpstr>
      <vt:lpstr>introduction</vt:lpstr>
      <vt:lpstr>introduction</vt:lpstr>
      <vt:lpstr>Case Study:   Costs of Buying a Home</vt:lpstr>
      <vt:lpstr>Case Study:   Costs of Buying a Home</vt:lpstr>
      <vt:lpstr>Case Study:   Costs of Buying a Home</vt:lpstr>
      <vt:lpstr>Case Study:   Costs of Buying a Home</vt:lpstr>
      <vt:lpstr>Planning your purchase</vt:lpstr>
      <vt:lpstr>Protecting your mortgage</vt:lpstr>
      <vt:lpstr>Insurance that protects the lender</vt:lpstr>
      <vt:lpstr>example</vt:lpstr>
      <vt:lpstr>Protecting your mortgage</vt:lpstr>
      <vt:lpstr>Insurance that protects the homeowner</vt:lpstr>
      <vt:lpstr>Insurance that protects the homeowner</vt:lpstr>
      <vt:lpstr>Questions to ask about mortgages</vt:lpstr>
      <vt:lpstr>Questions to ask about mortgages</vt:lpstr>
      <vt:lpstr>Questions to ask about mortgages</vt:lpstr>
      <vt:lpstr>Summary of key messages</vt:lpstr>
      <vt:lpstr>Are you ready for a mortgage?</vt:lpstr>
    </vt:vector>
  </TitlesOfParts>
  <Company>SECPSD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costs of a mortgage</dc:title>
  <dc:creator>Margot Arnold</dc:creator>
  <cp:lastModifiedBy>Margot Arnold</cp:lastModifiedBy>
  <cp:revision>17</cp:revision>
  <dcterms:created xsi:type="dcterms:W3CDTF">2020-08-08T23:29:55Z</dcterms:created>
  <dcterms:modified xsi:type="dcterms:W3CDTF">2020-08-09T00:51:20Z</dcterms:modified>
</cp:coreProperties>
</file>